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4" r:id="rId6"/>
    <p:sldId id="268" r:id="rId7"/>
    <p:sldId id="260" r:id="rId8"/>
    <p:sldId id="261" r:id="rId9"/>
    <p:sldId id="262" r:id="rId10"/>
  </p:sldIdLst>
  <p:sldSz cx="9144000" cy="5143500" type="screen16x9"/>
  <p:notesSz cx="6858000" cy="9144000"/>
  <p:embeddedFontLst>
    <p:embeddedFont>
      <p:font typeface="Lato Black" panose="020B0604020202020204" charset="0"/>
      <p:bold r:id="rId12"/>
      <p:boldItalic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690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74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bbe7aa00e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bbe7aa00e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24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bbe7aa00eb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bbe7aa00eb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827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be7aa00eb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be7aa00eb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01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be7aa00eb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be7aa00eb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523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be7aa00eb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be7aa00eb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17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bbe7aa00eb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bbe7aa00eb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584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bbe7aa00e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bbe7aa00e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10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bbe7aa00e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bbe7aa00e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89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148938" y="1539112"/>
            <a:ext cx="3760825" cy="12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433600" y="4397650"/>
            <a:ext cx="7705800" cy="765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2548575" y="4385816"/>
            <a:ext cx="6675300" cy="6570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lt1"/>
                </a:solidFill>
              </a:rPr>
              <a:t>Curso de </a:t>
            </a:r>
            <a:r>
              <a:rPr lang="es-ES" sz="1800" b="1" dirty="0" smtClean="0">
                <a:solidFill>
                  <a:schemeClr val="lt1"/>
                </a:solidFill>
              </a:rPr>
              <a:t>Asistente Contable</a:t>
            </a:r>
            <a:endParaRPr sz="1800" b="1" dirty="0">
              <a:solidFill>
                <a:schemeClr val="lt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00" y="4502499"/>
            <a:ext cx="1230397" cy="49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8955" y="4376975"/>
            <a:ext cx="766194" cy="7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4505" y="121199"/>
            <a:ext cx="7474131" cy="396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2712200" y="172567"/>
            <a:ext cx="6431700" cy="692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¿Cuál es la Salida Laboral al realizar este curso</a:t>
            </a:r>
            <a:r>
              <a:rPr lang="es" sz="20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2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00" y="179201"/>
            <a:ext cx="2106625" cy="8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225" y="1105400"/>
            <a:ext cx="3296102" cy="329610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063819" y="1024734"/>
            <a:ext cx="3220844" cy="309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s-ES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Lato" panose="020B0604020202020204" charset="0"/>
                <a:cs typeface="Lato" panose="020B0604020202020204" charset="0"/>
              </a:rPr>
              <a:t>Este curso te prepara para desempeñarte en áreas de administración contable </a:t>
            </a:r>
            <a:r>
              <a:rPr lang="es-ES" sz="12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ato" panose="020B0604020202020204" charset="0"/>
                <a:cs typeface="Lato" panose="020B0604020202020204" charset="0"/>
              </a:rPr>
              <a:t>en </a:t>
            </a:r>
            <a:r>
              <a:rPr lang="es-ES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Lato" panose="020B0604020202020204" charset="0"/>
                <a:cs typeface="Lato" panose="020B0604020202020204" charset="0"/>
              </a:rPr>
              <a:t>diversos tipos de organizaciones, desde pequeñas empresas hasta grandes corporaciones. Con una formación sólida en contabilidad, normativa fiscal y el uso de plataformas impositivas (como AFIP), podrás aplicar tus conocimientos para gestionar el ciclo contable completo, preparar declaraciones de impuestos y llevar adelante controles internos. Además, estarás capacitado para ofrecer servicios de asesoría contable en modalidad independiente.</a:t>
            </a:r>
            <a:endParaRPr lang="es-ES" sz="1200" b="1" dirty="0">
              <a:solidFill>
                <a:schemeClr val="accent2">
                  <a:lumMod val="75000"/>
                  <a:lumOff val="25000"/>
                </a:schemeClr>
              </a:solidFill>
              <a:latin typeface="Lato" panose="020B0604020202020204" charset="0"/>
              <a:cs typeface="Lato" panose="020B0604020202020204" charset="0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95" y="1546733"/>
            <a:ext cx="2628886" cy="175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271844"/>
            <a:ext cx="9143999" cy="88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2712200" y="172567"/>
            <a:ext cx="6431700" cy="692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Modalidad del curso.   CURSAS A TU  RITMO!!</a:t>
            </a:r>
            <a:endParaRPr sz="2000" dirty="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00" y="179201"/>
            <a:ext cx="2106625" cy="8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100" y="1486280"/>
            <a:ext cx="4942775" cy="31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706450" y="1821925"/>
            <a:ext cx="196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6231300" y="384151"/>
            <a:ext cx="291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Recortar y redondear rectángulo de esquina sencilla 2"/>
          <p:cNvSpPr/>
          <p:nvPr/>
        </p:nvSpPr>
        <p:spPr>
          <a:xfrm>
            <a:off x="6030930" y="1454039"/>
            <a:ext cx="2486346" cy="367886"/>
          </a:xfrm>
          <a:prstGeom prst="snip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Duración: </a:t>
            </a:r>
            <a:r>
              <a:rPr lang="es-E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24 clases</a:t>
            </a:r>
            <a:endParaRPr lang="es-AR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Recortar y redondear rectángulo de esquina sencilla 8"/>
          <p:cNvSpPr/>
          <p:nvPr/>
        </p:nvSpPr>
        <p:spPr>
          <a:xfrm>
            <a:off x="6030930" y="2110945"/>
            <a:ext cx="2486346" cy="1383229"/>
          </a:xfrm>
          <a:prstGeom prst="snip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Modalidad: On line a tu Ritmo</a:t>
            </a:r>
            <a:endParaRPr lang="es-ES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Recortar y redondear rectángulo de esquina sencilla 9"/>
          <p:cNvSpPr/>
          <p:nvPr/>
        </p:nvSpPr>
        <p:spPr>
          <a:xfrm>
            <a:off x="6030930" y="3608397"/>
            <a:ext cx="2486346" cy="1208152"/>
          </a:xfrm>
          <a:prstGeom prst="snip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Requisitos: Ser </a:t>
            </a:r>
            <a:r>
              <a:rPr lang="es-E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mayor de 18 años y contar con un dispositivo de acceso a internet. </a:t>
            </a:r>
            <a:r>
              <a:rPr lang="es-E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No </a:t>
            </a:r>
            <a:r>
              <a:rPr lang="es-E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se requieren conocimientos previos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348650" y="272500"/>
            <a:ext cx="5579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¿Qué Aprenderás?</a:t>
            </a:r>
            <a:endParaRPr b="1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712200" y="272500"/>
            <a:ext cx="6431700" cy="6924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Asistente </a:t>
            </a:r>
            <a:r>
              <a:rPr lang="es-ES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20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Contable</a:t>
            </a:r>
            <a:endParaRPr sz="2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1500" y="1173182"/>
            <a:ext cx="89450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Lato" panose="020B0604020202020204" charset="0"/>
                <a:cs typeface="Lato" panose="020B0604020202020204" charset="0"/>
              </a:rPr>
              <a:t>Contabilidad Básica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: Activos: significado. clasificación. valorización, criterios. Diferentes tipos de Activos. (intangibles, físicos). 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Inventarios. Cuentas a cobrar. Disponibilidades. Pasivos: definiciones. Necesidad de su existencia. Valuación. </a:t>
            </a:r>
            <a:endParaRPr lang="es-ES" sz="1200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Criterios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de valuación. 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Costos. Cuentas por pagar. Proveedores. Salarios. Deudas Financieras. Patrimonio Neto: que representa. Formación. </a:t>
            </a:r>
            <a:endParaRPr lang="es-ES" sz="1200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Incremento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o 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disminución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. Capital. Reservas. Utilidades retenidas. Dividendos. Cuadro de Resultados.</a:t>
            </a:r>
          </a:p>
          <a:p>
            <a:endParaRPr lang="es-ES" sz="1200" b="1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b="1" dirty="0" smtClean="0">
                <a:latin typeface="Lato" panose="020B0604020202020204" charset="0"/>
                <a:cs typeface="Lato" panose="020B0604020202020204" charset="0"/>
              </a:rPr>
              <a:t>Cash </a:t>
            </a:r>
            <a:r>
              <a:rPr lang="es-ES" sz="1200" b="1" dirty="0">
                <a:latin typeface="Lato" panose="020B0604020202020204" charset="0"/>
                <a:cs typeface="Lato" panose="020B0604020202020204" charset="0"/>
              </a:rPr>
              <a:t>Flow: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Que es el cash flow y su clasificación. Aspectos básicos del Flujo de Caja. Capital de Trabajo. Análisis de Ciclo </a:t>
            </a:r>
            <a:endParaRPr lang="es-ES" sz="1200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Operativo y Ciclo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de Efectivo. Días de Stock, en la calle, de pago y de cobro. Flujo de Efectivo. Presupuesto de Caja. </a:t>
            </a:r>
            <a:endParaRPr lang="es-ES" sz="1200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Registro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de Ingresos y Egresos. 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Análisis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de necesidad de Fondeo o inversión de excedentes</a:t>
            </a:r>
          </a:p>
          <a:p>
            <a:endParaRPr lang="es-ES" sz="1200" b="1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b="1" dirty="0" smtClean="0">
                <a:latin typeface="Lato" panose="020B0604020202020204" charset="0"/>
                <a:cs typeface="Lato" panose="020B0604020202020204" charset="0"/>
              </a:rPr>
              <a:t>Conciliaciones </a:t>
            </a:r>
            <a:r>
              <a:rPr lang="es-ES" sz="1200" b="1" dirty="0">
                <a:latin typeface="Lato" panose="020B0604020202020204" charset="0"/>
                <a:cs typeface="Lato" panose="020B0604020202020204" charset="0"/>
              </a:rPr>
              <a:t>Bancarias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: Plan de cuentas. Codificación. Conceptos generales. Tareas administrativas. Información de la </a:t>
            </a:r>
            <a:endParaRPr lang="es-ES" sz="1200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Empresa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: 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Mayor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o libro banco. Ley de cheques. Confección y tipos de cheques. Notas de débito y crédito. Extracto bancario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.</a:t>
            </a:r>
          </a:p>
          <a:p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Procedimiento contable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previo para la elaboración de una conciliación bancaria. Armado de la conciliación y ajustes. Métodos. </a:t>
            </a:r>
            <a:endParaRPr lang="es-ES" sz="1200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Cierre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y control. Casos 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prácticos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.</a:t>
            </a:r>
          </a:p>
          <a:p>
            <a:endParaRPr lang="es-ES" sz="1200" dirty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b="1" dirty="0" err="1">
                <a:latin typeface="Lato" panose="020B0604020202020204" charset="0"/>
                <a:cs typeface="Lato" panose="020B0604020202020204" charset="0"/>
              </a:rPr>
              <a:t>Monotributo</a:t>
            </a:r>
            <a:r>
              <a:rPr lang="es-ES" sz="1200" b="1" dirty="0">
                <a:latin typeface="Lato" panose="020B0604020202020204" charset="0"/>
                <a:cs typeface="Lato" panose="020B0604020202020204" charset="0"/>
              </a:rPr>
              <a:t>: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Objetivos y beneficios del impuesto. Importes y fechas de pago. Parámetros: Ingresos brutos, - Superficie 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afectada, Energía consumida, Alquileres devengados. Condiciones de permanencia. Clave fiscal y CUIT. 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Actividades y domicilios. Categorías. Alta y baja en el impuesto. Causales de baja: Cese, Renuncia, Baja automática, Exclusión, 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Trámite de </a:t>
            </a:r>
            <a:r>
              <a:rPr lang="es-ES" sz="1200" dirty="0" err="1">
                <a:latin typeface="Lato" panose="020B0604020202020204" charset="0"/>
                <a:cs typeface="Lato" panose="020B0604020202020204" charset="0"/>
              </a:rPr>
              <a:t>recategorización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. Plan de facilidades. Facturación. Causales de exclusión de pleno derecho del régimen. </a:t>
            </a:r>
          </a:p>
          <a:p>
            <a:r>
              <a:rPr lang="es-ES" sz="1200" dirty="0" err="1">
                <a:latin typeface="Lato" panose="020B0604020202020204" charset="0"/>
                <a:cs typeface="Lato" panose="020B0604020202020204" charset="0"/>
              </a:rPr>
              <a:t>Monotributo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 social. Figura de la relación de dependencia. Fraude laboral. Contrato de trabajo. Actualización 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anual.</a:t>
            </a:r>
            <a:endParaRPr lang="es-ES" sz="1200" dirty="0">
              <a:latin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2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348650" y="272500"/>
            <a:ext cx="5579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¿Qué Aprenderás?</a:t>
            </a:r>
            <a:endParaRPr b="1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712200" y="272500"/>
            <a:ext cx="6431700" cy="6924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Asistente Contable</a:t>
            </a:r>
            <a:endParaRPr sz="2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2660" y="1220557"/>
            <a:ext cx="906370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latin typeface="Lato" panose="020B0604020202020204" charset="0"/>
                <a:cs typeface="Lato" panose="020B0604020202020204" charset="0"/>
              </a:rPr>
              <a:t>Convenio </a:t>
            </a:r>
            <a:r>
              <a:rPr lang="es-ES" sz="1200" b="1" dirty="0">
                <a:latin typeface="Lato" panose="020B0604020202020204" charset="0"/>
                <a:cs typeface="Lato" panose="020B0604020202020204" charset="0"/>
              </a:rPr>
              <a:t>Multilateral IIBB Arba, Agip: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Definición de Ingresos Brutos. Nacimiento y finalidad del convenio multilateral. Figura de la 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Comisión Arbitral. Trámite de alta en el impuesto. Sistema Padrón Web. 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Para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las jurisdicciones de Provincia de Buenos Aires </a:t>
            </a:r>
            <a:endParaRPr lang="es-ES" sz="1200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y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Ciudad Autónoma de Buenos Aires: Momento en el que se produce la 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configuración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del hecho imponible. </a:t>
            </a:r>
            <a:endParaRPr lang="es-ES" sz="1200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Definición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del concepto de habitualidad y de presunciones. Exenciones vigentes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Definición de Base Imponible: Deducciones para el cálculo de la base imponible. Definición del régimen general. </a:t>
            </a:r>
          </a:p>
          <a:p>
            <a:endParaRPr lang="es-ES" sz="1200" b="1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b="1" dirty="0" smtClean="0">
                <a:latin typeface="Lato" panose="020B0604020202020204" charset="0"/>
                <a:cs typeface="Lato" panose="020B0604020202020204" charset="0"/>
              </a:rPr>
              <a:t>IVA </a:t>
            </a:r>
            <a:r>
              <a:rPr lang="es-ES" sz="1200" b="1" dirty="0">
                <a:latin typeface="Lato" panose="020B0604020202020204" charset="0"/>
                <a:cs typeface="Lato" panose="020B0604020202020204" charset="0"/>
              </a:rPr>
              <a:t>y Facturación: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Facturación, Tipos de contribuyentes. Régimen de facturación vigente. Emisión de comprobantes: Factura 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Electrónica, Factura de Crédito, Remito. A, B, C, E y M. Nota de débito y crédito. Impuesto al Valor Agregado: Hecho Imponible. </a:t>
            </a:r>
            <a:endParaRPr lang="es-ES" sz="1200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Sujetos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. 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Exenciones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. </a:t>
            </a:r>
            <a:r>
              <a:rPr lang="es-ES" sz="1200" dirty="0" err="1">
                <a:latin typeface="Lato" panose="020B0604020202020204" charset="0"/>
                <a:cs typeface="Lato" panose="020B0604020202020204" charset="0"/>
              </a:rPr>
              <a:t>Gravabilidad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 de los servicios digitales. Tipo de alícuotas. Liquidación. Declaración jurada. </a:t>
            </a:r>
            <a:endParaRPr lang="es-ES" sz="1200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Rectificación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de las declaraciones 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juradas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. Presentación y pago. IVA Por Actividad. Ejercitación.</a:t>
            </a:r>
          </a:p>
          <a:p>
            <a:endParaRPr lang="es-ES" sz="1200" b="1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b="1" dirty="0" smtClean="0">
                <a:latin typeface="Lato" panose="020B0604020202020204" charset="0"/>
                <a:cs typeface="Lato" panose="020B0604020202020204" charset="0"/>
              </a:rPr>
              <a:t>Libro </a:t>
            </a:r>
            <a:r>
              <a:rPr lang="es-ES" sz="1200" b="1" dirty="0">
                <a:latin typeface="Lato" panose="020B0604020202020204" charset="0"/>
                <a:cs typeface="Lato" panose="020B0604020202020204" charset="0"/>
              </a:rPr>
              <a:t>de IVA Digital AFIP: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Objetivos. Sujetos obligados. Registración electrónica obligatoria. Sujetos exceptuados. Operaciones 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alcanzadas. Obligaciones reemplazadas. Vigencia y cronograma de implementación. Vencimiento. Beneficios.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Generación y presentación de la declaración jurada. Consulta de presentaciones. Rectificativas.</a:t>
            </a:r>
          </a:p>
          <a:p>
            <a:endParaRPr lang="es-ES" sz="1200" b="1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b="1" dirty="0" smtClean="0">
                <a:latin typeface="Lato" panose="020B0604020202020204" charset="0"/>
                <a:cs typeface="Lato" panose="020B0604020202020204" charset="0"/>
              </a:rPr>
              <a:t>Impuesto </a:t>
            </a:r>
            <a:r>
              <a:rPr lang="es-ES" sz="1200" b="1" dirty="0">
                <a:latin typeface="Lato" panose="020B0604020202020204" charset="0"/>
                <a:cs typeface="Lato" panose="020B0604020202020204" charset="0"/>
              </a:rPr>
              <a:t>a las Ganancias de Personas Jurídicas y Bienes Personales. Acciones y Participaciones Societarias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, Revalúo Impositivo. 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Concepto de Ganancia para personas jurídicas. Sujetos del impuesto. Pautas para la liquidación. Criterio de Imputación.</a:t>
            </a:r>
            <a:endParaRPr lang="es-AR" sz="1200" dirty="0">
              <a:latin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4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348650" y="272500"/>
            <a:ext cx="5579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¿Qué Aprenderás?</a:t>
            </a:r>
            <a:endParaRPr b="1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712200" y="272500"/>
            <a:ext cx="6431700" cy="6924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Asistente Contable</a:t>
            </a:r>
            <a:endParaRPr sz="2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2660" y="1506307"/>
            <a:ext cx="86617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Lato" panose="020B0604020202020204" charset="0"/>
                <a:cs typeface="Lato" panose="020B0604020202020204" charset="0"/>
              </a:rPr>
              <a:t>Confección y Emisión de Estados Contables: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Estado de situación patrimonial: distinción entre activos y pasivos corrientes y no 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corrientes. Estado de situación patrimonial: valuación y exposición de los distintos rubros (en moneda extranjera, costo de 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reposición, VNR, ajuste por inflación). Estado de resultados: exposición y medición de los resultados. Resultados ordinarios 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y extraordinarios. Reconocimiento de ingresos, costos, clasificación de gastos, resultados financieros y por tenencia. 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Estado de Evolución del Patrimonio Neto. Estado de Flujo de Efectivo. Armado y exposición de los cuadros y anexos del </a:t>
            </a:r>
          </a:p>
          <a:p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balance más frecuentes</a:t>
            </a:r>
          </a:p>
          <a:p>
            <a:endParaRPr lang="es-ES" sz="1200" b="1" dirty="0" smtClean="0"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b="1" dirty="0" smtClean="0">
                <a:latin typeface="Lato" panose="020B0604020202020204" charset="0"/>
                <a:cs typeface="Lato" panose="020B0604020202020204" charset="0"/>
              </a:rPr>
              <a:t>Auditoría </a:t>
            </a:r>
            <a:r>
              <a:rPr lang="es-ES" sz="1200" b="1" dirty="0">
                <a:latin typeface="Lato" panose="020B0604020202020204" charset="0"/>
                <a:cs typeface="Lato" panose="020B0604020202020204" charset="0"/>
              </a:rPr>
              <a:t>Básica y Control </a:t>
            </a:r>
            <a:r>
              <a:rPr lang="es-ES" sz="1200" b="1" dirty="0" smtClean="0">
                <a:latin typeface="Lato" panose="020B0604020202020204" charset="0"/>
                <a:cs typeface="Lato" panose="020B0604020202020204" charset="0"/>
              </a:rPr>
              <a:t>Interno. 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Contenidos: Fundamentos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de la Auditoría Contable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: Tipos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de auditoría: interna, externa, operativa y fiscal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. Rol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del auditor y su relación con el área 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contable. Control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Interno en las Organizaciones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: Diseño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y evaluación de sistemas de control interno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. Identificación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de riesgos y prevención de fraudes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. Procedimientos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de Auditoría</a:t>
            </a:r>
            <a:r>
              <a:rPr lang="es-ES" sz="1200" dirty="0" smtClean="0">
                <a:latin typeface="Lato" panose="020B0604020202020204" charset="0"/>
                <a:cs typeface="Lato" panose="020B0604020202020204" charset="0"/>
              </a:rPr>
              <a:t>: Herramientas </a:t>
            </a:r>
            <a:r>
              <a:rPr lang="es-ES" sz="1200" dirty="0">
                <a:latin typeface="Lato" panose="020B0604020202020204" charset="0"/>
                <a:cs typeface="Lato" panose="020B0604020202020204" charset="0"/>
              </a:rPr>
              <a:t>básicas para realizar auditorías de cuentas y su documentación.</a:t>
            </a:r>
            <a:endParaRPr lang="es-AR" sz="1200" dirty="0">
              <a:latin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2712200" y="172567"/>
            <a:ext cx="6431700" cy="692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¿Qué certificado voy a obtener?</a:t>
            </a:r>
            <a:endParaRPr sz="2000" dirty="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00" y="179201"/>
            <a:ext cx="2106625" cy="8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291847" y="1308100"/>
            <a:ext cx="2419087" cy="36794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Nuestros certificados se encuentran homologados y son emitidos por la Cámara Argentina para la Formación Profesional y la Capacitación Laboral</a:t>
            </a:r>
            <a:r>
              <a:rPr lang="es" sz="11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. Resolución CAFOP N°: 0000188_2022. </a:t>
            </a:r>
            <a:endParaRPr lang="es" sz="1100" b="1" dirty="0" smtClean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endParaRPr lang="es-ES" sz="1100" b="1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s-ES" sz="1100" b="1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Además </a:t>
            </a:r>
            <a:r>
              <a:rPr lang="es-ES" sz="11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te ofrecemos de manera Opcional </a:t>
            </a:r>
            <a:r>
              <a:rPr lang="es-ES" sz="1100" b="1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*</a:t>
            </a:r>
            <a:r>
              <a:rPr lang="es-ES" sz="11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Certificación Internacional OIEP* "Organización Internacional para la Educación Permanente"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endParaRPr lang="es-ES" sz="1100" b="1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s" sz="1100" b="1" dirty="0" smtClean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01" y="2933700"/>
            <a:ext cx="3121899" cy="2209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960" y="1084866"/>
            <a:ext cx="3170090" cy="222491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91250" y="1308100"/>
            <a:ext cx="2552700" cy="71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Ambas </a:t>
            </a:r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instituciones han certificado calidad bajo estándares de las normas ISO 9001:2015”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68280" y="3567702"/>
            <a:ext cx="194945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s-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Los mismos cuentan con Código QR de validación para certificar su autenticidad.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-100" y="172567"/>
            <a:ext cx="9144000" cy="692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Preguntas Frecuentes</a:t>
            </a:r>
            <a:endParaRPr sz="2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838500" y="905925"/>
            <a:ext cx="7302900" cy="429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Si pierdo una o más clases, ¿puedo recuperarlas? 	</a:t>
            </a: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Si, Todas las clases quedan grabadas. ¡Siempre podrás volver a verlas cada vez que lo necesites!</a:t>
            </a:r>
            <a:endParaRPr sz="1200" b="1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¿Cómo son las clases online en vivo? 	</a:t>
            </a: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Las clases duran aproximadamente 2 horas y se dictan de lunes a viernes. Se desarrollan de forma online </a:t>
            </a:r>
            <a:b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en vivo mediante Zoom, y allí vas a poder interactuar con tu docente y tus compañeros. Manejamos cupos</a:t>
            </a:r>
            <a:b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reducidos para que puedas tener un seguimiento más personalizado durante tu aprendizaje.</a:t>
            </a:r>
            <a:b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 dirty="0" smtClean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Necesito </a:t>
            </a:r>
            <a:r>
              <a:rPr lang="es" sz="12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tener el nivel secundario completo?</a:t>
            </a: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No, no es necesario para realizar cualquier de nuestros cursos.</a:t>
            </a:r>
            <a:endParaRPr sz="1200" b="1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Es obligatoria la asistencia a las clases en vivo de Zoom?</a:t>
            </a: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No, no es obligatoria. Vos podes elegir como cursar! En vivo o con las clases grabadas.</a:t>
            </a:r>
            <a:endParaRPr sz="1200" b="1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El curso incluye material de estudio?</a:t>
            </a: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Si, lo tendrás disponible siempre en nuestra plataforma, junto a las grabaciones de las clases.</a:t>
            </a:r>
            <a:endParaRPr sz="1200" b="1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2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¿Cómo puedo consultar dudas a mi docente?</a:t>
            </a: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Siempre podrás hacerlo mediante nuestra plataforma.</a:t>
            </a:r>
            <a:endParaRPr sz="1200" b="1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106350" y="2334725"/>
            <a:ext cx="3634250" cy="11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095" y="961725"/>
            <a:ext cx="493180" cy="4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095" y="1657200"/>
            <a:ext cx="493180" cy="4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095" y="2485725"/>
            <a:ext cx="493180" cy="4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095" y="3171525"/>
            <a:ext cx="493180" cy="4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095" y="3781125"/>
            <a:ext cx="493180" cy="4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095" y="4314525"/>
            <a:ext cx="493180" cy="49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376925" y="22406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SOMOS CAPACITACIÓN,</a:t>
            </a:r>
            <a:endParaRPr b="1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SOMOS FUTURO.</a:t>
            </a:r>
            <a:endParaRPr b="1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48650"/>
            <a:ext cx="2233492" cy="139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3490" y="3748650"/>
            <a:ext cx="2092795" cy="139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7725" y="941825"/>
            <a:ext cx="3806699" cy="124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6275" y="3748650"/>
            <a:ext cx="2479718" cy="13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2994" y="3748651"/>
            <a:ext cx="2479729" cy="13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1026</Words>
  <Application>Microsoft Office PowerPoint</Application>
  <PresentationFormat>Presentación en pantalla (16:9)</PresentationFormat>
  <Paragraphs>72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Lato Black</vt:lpstr>
      <vt:lpstr>Arial</vt:lpstr>
      <vt:lpstr>Lato</vt:lpstr>
      <vt:lpstr>Simple Light</vt:lpstr>
      <vt:lpstr>Curso de Asistente Contable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Administración Contable, Gestión Impositiva y Liquidación de Sueldos</dc:title>
  <dc:creator>ICLA Educacion</dc:creator>
  <cp:lastModifiedBy>ICLA Educacion</cp:lastModifiedBy>
  <cp:revision>63</cp:revision>
  <cp:lastPrinted>2024-10-29T14:45:59Z</cp:lastPrinted>
  <dcterms:modified xsi:type="dcterms:W3CDTF">2024-10-29T15:14:47Z</dcterms:modified>
</cp:coreProperties>
</file>